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6"/>
  </p:notesMasterIdLst>
  <p:sldIdLst>
    <p:sldId id="256" r:id="rId2"/>
    <p:sldId id="257" r:id="rId3"/>
    <p:sldId id="259" r:id="rId4"/>
    <p:sldId id="258" r:id="rId5"/>
    <p:sldId id="266" r:id="rId6"/>
    <p:sldId id="268" r:id="rId7"/>
    <p:sldId id="260" r:id="rId8"/>
    <p:sldId id="262" r:id="rId9"/>
    <p:sldId id="263" r:id="rId10"/>
    <p:sldId id="261" r:id="rId11"/>
    <p:sldId id="264" r:id="rId12"/>
    <p:sldId id="265" r:id="rId13"/>
    <p:sldId id="267" r:id="rId14"/>
    <p:sldId id="269" r:id="rId1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BFF"/>
    <a:srgbClr val="1D3A00"/>
    <a:srgbClr val="FFA3FF"/>
    <a:srgbClr val="FA6AF3"/>
    <a:srgbClr val="D47A02"/>
    <a:srgbClr val="5EEC3C"/>
    <a:srgbClr val="E6B254"/>
    <a:srgbClr val="BF7E37"/>
    <a:srgbClr val="E39A39"/>
    <a:srgbClr val="FE92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7" d="100"/>
          <a:sy n="107" d="100"/>
        </p:scale>
        <p:origin x="754" y="62"/>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5/29/2023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7</a:t>
            </a:fld>
            <a:endParaRPr lang="en-US"/>
          </a:p>
        </p:txBody>
      </p:sp>
    </p:spTree>
    <p:extLst>
      <p:ext uri="{BB962C8B-B14F-4D97-AF65-F5344CB8AC3E}">
        <p14:creationId xmlns:p14="http://schemas.microsoft.com/office/powerpoint/2010/main" val="1284596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8</a:t>
            </a:fld>
            <a:endParaRPr lang="en-US"/>
          </a:p>
        </p:txBody>
      </p:sp>
    </p:spTree>
    <p:extLst>
      <p:ext uri="{BB962C8B-B14F-4D97-AF65-F5344CB8AC3E}">
        <p14:creationId xmlns:p14="http://schemas.microsoft.com/office/powerpoint/2010/main" val="1130007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9</a:t>
            </a:fld>
            <a:endParaRPr lang="en-US"/>
          </a:p>
        </p:txBody>
      </p:sp>
    </p:spTree>
    <p:extLst>
      <p:ext uri="{BB962C8B-B14F-4D97-AF65-F5344CB8AC3E}">
        <p14:creationId xmlns:p14="http://schemas.microsoft.com/office/powerpoint/2010/main" val="3852139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10</a:t>
            </a:fld>
            <a:endParaRPr lang="en-US"/>
          </a:p>
        </p:txBody>
      </p:sp>
    </p:spTree>
    <p:extLst>
      <p:ext uri="{BB962C8B-B14F-4D97-AF65-F5344CB8AC3E}">
        <p14:creationId xmlns:p14="http://schemas.microsoft.com/office/powerpoint/2010/main" val="2512275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11</a:t>
            </a:fld>
            <a:endParaRPr lang="en-US"/>
          </a:p>
        </p:txBody>
      </p:sp>
    </p:spTree>
    <p:extLst>
      <p:ext uri="{BB962C8B-B14F-4D97-AF65-F5344CB8AC3E}">
        <p14:creationId xmlns:p14="http://schemas.microsoft.com/office/powerpoint/2010/main" val="1133096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12</a:t>
            </a:fld>
            <a:endParaRPr lang="en-US"/>
          </a:p>
        </p:txBody>
      </p:sp>
    </p:spTree>
    <p:extLst>
      <p:ext uri="{BB962C8B-B14F-4D97-AF65-F5344CB8AC3E}">
        <p14:creationId xmlns:p14="http://schemas.microsoft.com/office/powerpoint/2010/main" val="699281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a9b1ea64fb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a9b1ea64fb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8965" y="1350110"/>
            <a:ext cx="7482545" cy="1527049"/>
          </a:xfrm>
          <a:noFill/>
          <a:effectLst>
            <a:outerShdw blurRad="50800" dist="38100" dir="2700000" algn="tl" rotWithShape="0">
              <a:prstClr val="black">
                <a:alpha val="40000"/>
              </a:prstClr>
            </a:outerShdw>
          </a:effectLst>
        </p:spPr>
        <p:txBody>
          <a:bodyPr>
            <a:normAutofit/>
          </a:bodyPr>
          <a:lstStyle>
            <a:lvl1pPr algn="l">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48965" y="3182570"/>
            <a:ext cx="7482545" cy="916230"/>
          </a:xfrm>
        </p:spPr>
        <p:txBody>
          <a:bodyPr>
            <a:normAutofit/>
          </a:bodyPr>
          <a:lstStyle>
            <a:lvl1pPr marL="0" indent="0" algn="l">
              <a:buNone/>
              <a:defRPr sz="2800" b="0" i="0">
                <a:solidFill>
                  <a:schemeClr val="tx2">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5/29/2023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40164" y="2769394"/>
            <a:ext cx="1463675" cy="392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1670" y="281175"/>
            <a:ext cx="7940659" cy="763525"/>
          </a:xfrm>
        </p:spPr>
        <p:txBody>
          <a:bodyPr>
            <a:normAutofit/>
          </a:bodyPr>
          <a:lstStyle>
            <a:lvl1pPr algn="l">
              <a:defRPr sz="3600" baseline="0">
                <a:solidFill>
                  <a:srgbClr val="006BFF"/>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601670" y="1502814"/>
            <a:ext cx="7940660" cy="3359511"/>
          </a:xfrm>
        </p:spPr>
        <p:txBody>
          <a:bodyPr/>
          <a:lstStyle>
            <a:lvl1pPr algn="l">
              <a:defRPr sz="2800">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8965" y="281175"/>
            <a:ext cx="6413610" cy="916229"/>
          </a:xfrm>
          <a:noFill/>
        </p:spPr>
        <p:txBody>
          <a:bodyPr>
            <a:normAutofit/>
          </a:bodyPr>
          <a:lstStyle>
            <a:lvl1pPr algn="l">
              <a:defRPr sz="3600">
                <a:solidFill>
                  <a:srgbClr val="006BFF"/>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5" y="1197405"/>
            <a:ext cx="6413610" cy="3511061"/>
          </a:xfrm>
        </p:spPr>
        <p:txBody>
          <a:bodyPr/>
          <a:lstStyle>
            <a:lvl1pPr algn="l">
              <a:defRPr sz="2800">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5/29/2023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5/29/2023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5/29/2023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5" y="281174"/>
            <a:ext cx="8246070" cy="763525"/>
          </a:xfrm>
        </p:spPr>
        <p:txBody>
          <a:bodyPr>
            <a:normAutofit/>
          </a:bodyPr>
          <a:lstStyle>
            <a:lvl1pPr algn="l">
              <a:defRPr sz="3600" baseline="0">
                <a:solidFill>
                  <a:srgbClr val="006BFF"/>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7" y="1655520"/>
            <a:ext cx="4040188"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7" y="2127916"/>
            <a:ext cx="4040188"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655520"/>
            <a:ext cx="4041775"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127916"/>
            <a:ext cx="4041775"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5/29/2023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5/29/2023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5/29/2023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5/29/2023</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7750" y="739290"/>
            <a:ext cx="4581150" cy="916230"/>
          </a:xfrm>
        </p:spPr>
        <p:txBody>
          <a:bodyPr>
            <a:normAutofit/>
          </a:bodyPr>
          <a:lstStyle/>
          <a:p>
            <a:pPr algn="ctr"/>
            <a:r>
              <a:rPr lang="en-US" sz="2900">
                <a:latin typeface="Times New Roman" panose="02020603050405020304" pitchFamily="18" charset="0"/>
                <a:ea typeface="Tahoma" panose="020B0604030504040204" pitchFamily="34" charset="0"/>
                <a:cs typeface="Times New Roman" panose="02020603050405020304" pitchFamily="18" charset="0"/>
              </a:rPr>
              <a:t>Môn Phát Triển Ứng Dụng</a:t>
            </a:r>
            <a:endParaRPr lang="en-US" sz="290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Subtitle 2"/>
          <p:cNvSpPr>
            <a:spLocks noGrp="1"/>
          </p:cNvSpPr>
          <p:nvPr>
            <p:ph type="subTitle" idx="1"/>
          </p:nvPr>
        </p:nvSpPr>
        <p:spPr>
          <a:xfrm>
            <a:off x="143555" y="1655520"/>
            <a:ext cx="3817625" cy="1527050"/>
          </a:xfrm>
        </p:spPr>
        <p:txBody>
          <a:bodyPr>
            <a:noAutofit/>
          </a:bodyPr>
          <a:lstStyle/>
          <a:p>
            <a:pPr algn="ctr"/>
            <a:r>
              <a:rPr lang="en-US" sz="2100">
                <a:solidFill>
                  <a:schemeClr val="bg1"/>
                </a:solidFill>
                <a:latin typeface="Times New Roman" panose="02020603050405020304" pitchFamily="18" charset="0"/>
                <a:cs typeface="Times New Roman" panose="02020603050405020304" pitchFamily="18" charset="0"/>
              </a:rPr>
              <a:t>Đề Tài</a:t>
            </a:r>
          </a:p>
          <a:p>
            <a:r>
              <a:rPr lang="en-US" sz="2100">
                <a:solidFill>
                  <a:schemeClr val="bg1"/>
                </a:solidFill>
                <a:latin typeface="Times New Roman" panose="02020603050405020304" pitchFamily="18" charset="0"/>
                <a:cs typeface="Times New Roman" panose="02020603050405020304" pitchFamily="18" charset="0"/>
              </a:rPr>
              <a:t>Thiết kế trang web Quản Lý Giao Hàng Cho Một Công Ty Chuyển Phát Đồ Ăn</a:t>
            </a:r>
            <a:endParaRPr lang="en-US" sz="2100" dirty="0">
              <a:solidFill>
                <a:schemeClr val="bg1"/>
              </a:solidFill>
              <a:latin typeface="Times New Roman" panose="02020603050405020304" pitchFamily="18" charset="0"/>
              <a:cs typeface="Times New Roman" panose="02020603050405020304" pitchFamily="18" charset="0"/>
            </a:endParaRPr>
          </a:p>
        </p:txBody>
      </p:sp>
      <p:sp>
        <p:nvSpPr>
          <p:cNvPr id="4" name="Subtitle 2">
            <a:extLst>
              <a:ext uri="{FF2B5EF4-FFF2-40B4-BE49-F238E27FC236}">
                <a16:creationId xmlns:a16="http://schemas.microsoft.com/office/drawing/2014/main" id="{4D76B219-5842-0F46-C2F3-47F5A32D8CEE}"/>
              </a:ext>
            </a:extLst>
          </p:cNvPr>
          <p:cNvSpPr txBox="1">
            <a:spLocks/>
          </p:cNvSpPr>
          <p:nvPr/>
        </p:nvSpPr>
        <p:spPr>
          <a:xfrm>
            <a:off x="1212490" y="4098800"/>
            <a:ext cx="2290576" cy="1118941"/>
          </a:xfrm>
          <a:prstGeom prst="rect">
            <a:avLst/>
          </a:prstGeom>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2800" b="0" i="0" kern="1200">
                <a:solidFill>
                  <a:schemeClr val="tx2">
                    <a:lumMod val="50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400">
                <a:solidFill>
                  <a:schemeClr val="bg1"/>
                </a:solidFill>
                <a:latin typeface="Times New Roman" panose="02020603050405020304" pitchFamily="18" charset="0"/>
                <a:cs typeface="Times New Roman" panose="02020603050405020304" pitchFamily="18" charset="0"/>
              </a:rPr>
              <a:t>Giáo Viên Hướng Dẫn:</a:t>
            </a:r>
          </a:p>
          <a:p>
            <a:pPr algn="ctr"/>
            <a:r>
              <a:rPr lang="en-US" sz="1400">
                <a:solidFill>
                  <a:schemeClr val="bg1"/>
                </a:solidFill>
                <a:latin typeface="Times New Roman" panose="02020603050405020304" pitchFamily="18" charset="0"/>
                <a:cs typeface="Times New Roman" panose="02020603050405020304" pitchFamily="18" charset="0"/>
              </a:rPr>
              <a:t>Thầy Trương Vĩnh Linh</a:t>
            </a:r>
          </a:p>
          <a:p>
            <a:pPr algn="ctr"/>
            <a:r>
              <a:rPr lang="en-US" sz="1400">
                <a:solidFill>
                  <a:schemeClr val="bg1"/>
                </a:solidFill>
                <a:latin typeface="Times New Roman" panose="02020603050405020304" pitchFamily="18" charset="0"/>
                <a:cs typeface="Times New Roman" panose="02020603050405020304" pitchFamily="18" charset="0"/>
              </a:rPr>
              <a:t>Thầy Bùi Thanh Hưng</a:t>
            </a:r>
          </a:p>
          <a:p>
            <a:pPr algn="ctr"/>
            <a:endParaRPr lang="en-US" sz="21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023E0E2-F0E8-8B7D-5C14-5A2C4E699B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92474" y="4001072"/>
            <a:ext cx="2437180" cy="1142428"/>
          </a:xfrm>
          <a:prstGeom prst="rect">
            <a:avLst/>
          </a:prstGeom>
        </p:spPr>
      </p:pic>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23A9C3BF-DC6D-550F-839B-C343D562F2EA}"/>
              </a:ext>
            </a:extLst>
          </p:cNvPr>
          <p:cNvSpPr txBox="1">
            <a:spLocks/>
          </p:cNvSpPr>
          <p:nvPr/>
        </p:nvSpPr>
        <p:spPr>
          <a:xfrm>
            <a:off x="0" y="1"/>
            <a:ext cx="6260905" cy="1350110"/>
          </a:xfrm>
          <a:prstGeom prst="rect">
            <a:avLst/>
          </a:prstGeom>
        </p:spPr>
        <p:txBody>
          <a:bodyPr>
            <a:normAutofit fontScale="7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vi-VN" sz="3200" b="1" i="1">
                <a:solidFill>
                  <a:schemeClr val="bg1"/>
                </a:solidFill>
                <a:latin typeface="Times New Roman" panose="02020603050405020304" pitchFamily="18" charset="0"/>
                <a:cs typeface="Times New Roman" panose="02020603050405020304" pitchFamily="18" charset="0"/>
              </a:rPr>
              <a:t>5. Một Số Giao Diện Chính Của Trang Web</a:t>
            </a:r>
          </a:p>
          <a:p>
            <a:pPr algn="l"/>
            <a:endParaRPr lang="vi-VN" sz="2400" b="1" i="1">
              <a:solidFill>
                <a:schemeClr val="bg1"/>
              </a:solidFill>
              <a:latin typeface="Times New Roman" panose="02020603050405020304" pitchFamily="18" charset="0"/>
              <a:cs typeface="Times New Roman" panose="02020603050405020304" pitchFamily="18" charset="0"/>
            </a:endParaRPr>
          </a:p>
          <a:p>
            <a:pPr algn="l"/>
            <a:endParaRPr lang="vi-VN" sz="2400" b="1" i="1">
              <a:solidFill>
                <a:schemeClr val="bg1"/>
              </a:solidFill>
              <a:latin typeface="Times New Roman" panose="02020603050405020304" pitchFamily="18" charset="0"/>
              <a:cs typeface="Times New Roman" panose="02020603050405020304" pitchFamily="18" charset="0"/>
            </a:endParaRPr>
          </a:p>
          <a:p>
            <a:pPr algn="l"/>
            <a:r>
              <a:rPr lang="vi-VN" sz="2100" b="1" i="1">
                <a:solidFill>
                  <a:schemeClr val="bg1"/>
                </a:solidFill>
                <a:latin typeface="Times New Roman" panose="02020603050405020304" pitchFamily="18" charset="0"/>
                <a:cs typeface="Times New Roman" panose="02020603050405020304" pitchFamily="18" charset="0"/>
              </a:rPr>
              <a:t>			</a:t>
            </a:r>
            <a:r>
              <a:rPr lang="vi-VN" sz="2100" b="1" i="1">
                <a:solidFill>
                  <a:schemeClr val="bg1"/>
                </a:solidFill>
                <a:highlight>
                  <a:srgbClr val="000000"/>
                </a:highlight>
                <a:latin typeface="Times New Roman" panose="02020603050405020304" pitchFamily="18" charset="0"/>
                <a:cs typeface="Times New Roman" panose="02020603050405020304" pitchFamily="18" charset="0"/>
              </a:rPr>
              <a:t>Customer</a:t>
            </a:r>
            <a:endParaRPr lang="en-US" sz="2100" b="1" i="1">
              <a:solidFill>
                <a:schemeClr val="bg1"/>
              </a:solidFill>
              <a:highlight>
                <a:srgbClr val="000000"/>
              </a:highligh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FA0D4ED-4E83-EF28-D1F7-9ECCFECBBEB7}"/>
              </a:ext>
            </a:extLst>
          </p:cNvPr>
          <p:cNvPicPr>
            <a:picLocks noChangeAspect="1"/>
          </p:cNvPicPr>
          <p:nvPr/>
        </p:nvPicPr>
        <p:blipFill>
          <a:blip r:embed="rId3"/>
          <a:stretch>
            <a:fillRect/>
          </a:stretch>
        </p:blipFill>
        <p:spPr>
          <a:xfrm>
            <a:off x="0" y="1502815"/>
            <a:ext cx="9144000" cy="3640684"/>
          </a:xfrm>
          <a:prstGeom prst="rect">
            <a:avLst/>
          </a:prstGeom>
        </p:spPr>
      </p:pic>
    </p:spTree>
    <p:extLst>
      <p:ext uri="{BB962C8B-B14F-4D97-AF65-F5344CB8AC3E}">
        <p14:creationId xmlns:p14="http://schemas.microsoft.com/office/powerpoint/2010/main" val="39902770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23A9C3BF-DC6D-550F-839B-C343D562F2EA}"/>
              </a:ext>
            </a:extLst>
          </p:cNvPr>
          <p:cNvSpPr txBox="1">
            <a:spLocks/>
          </p:cNvSpPr>
          <p:nvPr/>
        </p:nvSpPr>
        <p:spPr>
          <a:xfrm>
            <a:off x="0" y="1"/>
            <a:ext cx="6260905" cy="1350110"/>
          </a:xfrm>
          <a:prstGeom prst="rect">
            <a:avLst/>
          </a:prstGeom>
        </p:spPr>
        <p:txBody>
          <a:bodyPr>
            <a:normAutofit fontScale="7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vi-VN" sz="3200" b="1" i="1">
                <a:solidFill>
                  <a:schemeClr val="bg1"/>
                </a:solidFill>
                <a:latin typeface="Times New Roman" panose="02020603050405020304" pitchFamily="18" charset="0"/>
                <a:cs typeface="Times New Roman" panose="02020603050405020304" pitchFamily="18" charset="0"/>
              </a:rPr>
              <a:t>5. Một Số Giao Diện Chính Của Trang Web</a:t>
            </a:r>
          </a:p>
          <a:p>
            <a:pPr algn="l"/>
            <a:endParaRPr lang="vi-VN" sz="2400" b="1" i="1">
              <a:solidFill>
                <a:schemeClr val="bg1"/>
              </a:solidFill>
              <a:latin typeface="Times New Roman" panose="02020603050405020304" pitchFamily="18" charset="0"/>
              <a:cs typeface="Times New Roman" panose="02020603050405020304" pitchFamily="18" charset="0"/>
            </a:endParaRPr>
          </a:p>
          <a:p>
            <a:pPr algn="l"/>
            <a:endParaRPr lang="vi-VN" sz="2400" b="1" i="1">
              <a:solidFill>
                <a:schemeClr val="bg1"/>
              </a:solidFill>
              <a:latin typeface="Times New Roman" panose="02020603050405020304" pitchFamily="18" charset="0"/>
              <a:cs typeface="Times New Roman" panose="02020603050405020304" pitchFamily="18" charset="0"/>
            </a:endParaRPr>
          </a:p>
          <a:p>
            <a:pPr algn="l"/>
            <a:r>
              <a:rPr lang="vi-VN" sz="2100" b="1" i="1">
                <a:solidFill>
                  <a:schemeClr val="bg1"/>
                </a:solidFill>
                <a:latin typeface="Times New Roman" panose="02020603050405020304" pitchFamily="18" charset="0"/>
                <a:cs typeface="Times New Roman" panose="02020603050405020304" pitchFamily="18" charset="0"/>
              </a:rPr>
              <a:t>			</a:t>
            </a:r>
            <a:r>
              <a:rPr lang="vi-VN" sz="2100" b="1" i="1">
                <a:solidFill>
                  <a:schemeClr val="bg1"/>
                </a:solidFill>
                <a:highlight>
                  <a:srgbClr val="000000"/>
                </a:highlight>
                <a:latin typeface="Times New Roman" panose="02020603050405020304" pitchFamily="18" charset="0"/>
                <a:cs typeface="Times New Roman" panose="02020603050405020304" pitchFamily="18" charset="0"/>
              </a:rPr>
              <a:t>Merchants</a:t>
            </a:r>
            <a:endParaRPr lang="en-US" sz="2100" b="1" i="1">
              <a:solidFill>
                <a:schemeClr val="bg1"/>
              </a:solidFill>
              <a:highlight>
                <a:srgbClr val="000000"/>
              </a:highlight>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5C05D5DB-1A36-4EA3-6BB0-2A8869538CE0}"/>
              </a:ext>
            </a:extLst>
          </p:cNvPr>
          <p:cNvPicPr>
            <a:picLocks noChangeAspect="1"/>
          </p:cNvPicPr>
          <p:nvPr/>
        </p:nvPicPr>
        <p:blipFill>
          <a:blip r:embed="rId3"/>
          <a:stretch>
            <a:fillRect/>
          </a:stretch>
        </p:blipFill>
        <p:spPr>
          <a:xfrm>
            <a:off x="0" y="1502815"/>
            <a:ext cx="9144000" cy="3640684"/>
          </a:xfrm>
          <a:prstGeom prst="rect">
            <a:avLst/>
          </a:prstGeom>
        </p:spPr>
      </p:pic>
    </p:spTree>
    <p:extLst>
      <p:ext uri="{BB962C8B-B14F-4D97-AF65-F5344CB8AC3E}">
        <p14:creationId xmlns:p14="http://schemas.microsoft.com/office/powerpoint/2010/main" val="114188733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23A9C3BF-DC6D-550F-839B-C343D562F2EA}"/>
              </a:ext>
            </a:extLst>
          </p:cNvPr>
          <p:cNvSpPr txBox="1">
            <a:spLocks/>
          </p:cNvSpPr>
          <p:nvPr/>
        </p:nvSpPr>
        <p:spPr>
          <a:xfrm>
            <a:off x="0" y="1"/>
            <a:ext cx="6260905" cy="1350110"/>
          </a:xfrm>
          <a:prstGeom prst="rect">
            <a:avLst/>
          </a:prstGeom>
        </p:spPr>
        <p:txBody>
          <a:bodyPr>
            <a:normAutofit fontScale="7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vi-VN" sz="3200" b="1" i="1">
                <a:solidFill>
                  <a:schemeClr val="bg1"/>
                </a:solidFill>
                <a:latin typeface="Times New Roman" panose="02020603050405020304" pitchFamily="18" charset="0"/>
                <a:cs typeface="Times New Roman" panose="02020603050405020304" pitchFamily="18" charset="0"/>
              </a:rPr>
              <a:t>5. Một Số Giao Diện Chính Của Trang Web</a:t>
            </a:r>
          </a:p>
          <a:p>
            <a:pPr algn="l"/>
            <a:endParaRPr lang="vi-VN" sz="2400" b="1" i="1">
              <a:solidFill>
                <a:schemeClr val="bg1"/>
              </a:solidFill>
              <a:latin typeface="Times New Roman" panose="02020603050405020304" pitchFamily="18" charset="0"/>
              <a:cs typeface="Times New Roman" panose="02020603050405020304" pitchFamily="18" charset="0"/>
            </a:endParaRPr>
          </a:p>
          <a:p>
            <a:pPr algn="l"/>
            <a:endParaRPr lang="vi-VN" sz="2400" b="1" i="1">
              <a:solidFill>
                <a:schemeClr val="bg1"/>
              </a:solidFill>
              <a:latin typeface="Times New Roman" panose="02020603050405020304" pitchFamily="18" charset="0"/>
              <a:cs typeface="Times New Roman" panose="02020603050405020304" pitchFamily="18" charset="0"/>
            </a:endParaRPr>
          </a:p>
          <a:p>
            <a:pPr algn="l"/>
            <a:r>
              <a:rPr lang="vi-VN" sz="2100" b="1" i="1">
                <a:solidFill>
                  <a:schemeClr val="bg1"/>
                </a:solidFill>
                <a:latin typeface="Times New Roman" panose="02020603050405020304" pitchFamily="18" charset="0"/>
                <a:cs typeface="Times New Roman" panose="02020603050405020304" pitchFamily="18" charset="0"/>
              </a:rPr>
              <a:t>			Rider</a:t>
            </a:r>
            <a:endParaRPr lang="en-US" sz="2100" b="1" i="1">
              <a:solidFill>
                <a:schemeClr val="bg1"/>
              </a:solidFill>
              <a:highlight>
                <a:srgbClr val="000000"/>
              </a:highligh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1362B1A-5AA3-7B06-4C6A-8CF6010C184C}"/>
              </a:ext>
            </a:extLst>
          </p:cNvPr>
          <p:cNvPicPr>
            <a:picLocks noChangeAspect="1"/>
          </p:cNvPicPr>
          <p:nvPr/>
        </p:nvPicPr>
        <p:blipFill>
          <a:blip r:embed="rId3"/>
          <a:stretch>
            <a:fillRect/>
          </a:stretch>
        </p:blipFill>
        <p:spPr>
          <a:xfrm>
            <a:off x="0" y="1548079"/>
            <a:ext cx="9153150" cy="3619656"/>
          </a:xfrm>
          <a:prstGeom prst="rect">
            <a:avLst/>
          </a:prstGeom>
        </p:spPr>
      </p:pic>
    </p:spTree>
    <p:extLst>
      <p:ext uri="{BB962C8B-B14F-4D97-AF65-F5344CB8AC3E}">
        <p14:creationId xmlns:p14="http://schemas.microsoft.com/office/powerpoint/2010/main" val="167185098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EEE303-7F4A-28FE-E8D1-01D72AD0D732}"/>
              </a:ext>
            </a:extLst>
          </p:cNvPr>
          <p:cNvSpPr>
            <a:spLocks noGrp="1"/>
          </p:cNvSpPr>
          <p:nvPr>
            <p:ph type="title"/>
          </p:nvPr>
        </p:nvSpPr>
        <p:spPr>
          <a:xfrm>
            <a:off x="1976016" y="0"/>
            <a:ext cx="3350360" cy="576873"/>
          </a:xfrm>
        </p:spPr>
        <p:txBody>
          <a:bodyPr>
            <a:normAutofit/>
          </a:bodyPr>
          <a:lstStyle/>
          <a:p>
            <a:r>
              <a:rPr lang="vi-VN" sz="2400" b="1" i="1">
                <a:solidFill>
                  <a:schemeClr val="bg1"/>
                </a:solidFill>
                <a:latin typeface="Times New Roman" panose="02020603050405020304" pitchFamily="18" charset="0"/>
                <a:cs typeface="Times New Roman" panose="02020603050405020304" pitchFamily="18" charset="0"/>
              </a:rPr>
              <a:t>6. Kết quả và Đánh Giá</a:t>
            </a:r>
            <a:endParaRPr lang="en-US" sz="2400" b="1" i="1">
              <a:solidFill>
                <a:schemeClr val="bg1"/>
              </a:solidFill>
              <a:latin typeface="Times New Roman" panose="02020603050405020304" pitchFamily="18" charset="0"/>
              <a:cs typeface="Times New Roman" panose="02020603050405020304" pitchFamily="18" charset="0"/>
            </a:endParaRPr>
          </a:p>
        </p:txBody>
      </p:sp>
      <p:sp>
        <p:nvSpPr>
          <p:cNvPr id="2" name="Content Placeholder 4">
            <a:extLst>
              <a:ext uri="{FF2B5EF4-FFF2-40B4-BE49-F238E27FC236}">
                <a16:creationId xmlns:a16="http://schemas.microsoft.com/office/drawing/2014/main" id="{616B562A-5FBB-CC2E-DBB9-214B51015AB5}"/>
              </a:ext>
            </a:extLst>
          </p:cNvPr>
          <p:cNvSpPr>
            <a:spLocks noGrp="1"/>
          </p:cNvSpPr>
          <p:nvPr>
            <p:ph idx="1"/>
          </p:nvPr>
        </p:nvSpPr>
        <p:spPr>
          <a:xfrm>
            <a:off x="143555" y="891994"/>
            <a:ext cx="5650085" cy="3817625"/>
          </a:xfrm>
        </p:spPr>
        <p:txBody>
          <a:bodyPr>
            <a:normAutofit lnSpcReduction="10000"/>
          </a:bodyPr>
          <a:lstStyle/>
          <a:p>
            <a:pPr>
              <a:buFont typeface="Wingdings" panose="05000000000000000000" pitchFamily="2" charset="2"/>
              <a:buChar char="q"/>
            </a:pPr>
            <a:r>
              <a:rPr lang="vi-VN" sz="1500">
                <a:latin typeface="Times New Roman" panose="02020603050405020304" pitchFamily="18" charset="0"/>
                <a:cs typeface="Times New Roman" panose="02020603050405020304" pitchFamily="18" charset="0"/>
              </a:rPr>
              <a:t>Trang web đã hoạt động khá tốt với mục đích ban đầu đề ra với các hoạt động được thực thi giữa 3 Actor: Customer, Merchants, Rider, tuy nhiên nó cũng còn rất nhiều hạn chế chưa được tối ưu hóa để biến nó thành một trang web hoàn hảo.</a:t>
            </a:r>
          </a:p>
          <a:p>
            <a:pPr>
              <a:buFont typeface="Wingdings" panose="05000000000000000000" pitchFamily="2" charset="2"/>
              <a:buChar char="q"/>
            </a:pPr>
            <a:r>
              <a:rPr lang="vi-VN" sz="1500">
                <a:latin typeface="Times New Roman" panose="02020603050405020304" pitchFamily="18" charset="0"/>
                <a:cs typeface="Times New Roman" panose="02020603050405020304" pitchFamily="18" charset="0"/>
              </a:rPr>
              <a:t>Trang web chỉ thể hiện rõ được những vai trò và chức năng tổng quát của một trang web quản lý giao hàng cần có và nó còn khá hạn chế như việc thiết kế giao diện đẹp mắt, những hoạt động tiện ích và đặc biệt đó là định vị giúp khách hàng xác định được khoảng thời gian giao hàng từ lúc khách hàng đặt hàng,…</a:t>
            </a:r>
          </a:p>
          <a:p>
            <a:pPr>
              <a:buFont typeface="Wingdings" panose="05000000000000000000" pitchFamily="2" charset="2"/>
              <a:buChar char="q"/>
            </a:pPr>
            <a:r>
              <a:rPr lang="vi-VN" sz="1500">
                <a:latin typeface="Times New Roman" panose="02020603050405020304" pitchFamily="18" charset="0"/>
                <a:cs typeface="Times New Roman" panose="02020603050405020304" pitchFamily="18" charset="0"/>
              </a:rPr>
              <a:t>Hướng phát triển trong tương lai:</a:t>
            </a:r>
          </a:p>
          <a:p>
            <a:pPr lvl="1">
              <a:buFont typeface="Wingdings" panose="05000000000000000000" pitchFamily="2" charset="2"/>
              <a:buChar char="v"/>
            </a:pPr>
            <a:r>
              <a:rPr lang="vi-VN" sz="1500">
                <a:latin typeface="Times New Roman" panose="02020603050405020304" pitchFamily="18" charset="0"/>
                <a:cs typeface="Times New Roman" panose="02020603050405020304" pitchFamily="18" charset="0"/>
              </a:rPr>
              <a:t>Đánh giá phạm vi vận chuyển và mở rộng </a:t>
            </a:r>
          </a:p>
          <a:p>
            <a:pPr lvl="1">
              <a:buFont typeface="Wingdings" panose="05000000000000000000" pitchFamily="2" charset="2"/>
              <a:buChar char="v"/>
            </a:pPr>
            <a:r>
              <a:rPr lang="vi-VN" sz="1500">
                <a:latin typeface="Times New Roman" panose="02020603050405020304" pitchFamily="18" charset="0"/>
                <a:cs typeface="Times New Roman" panose="02020603050405020304" pitchFamily="18" charset="0"/>
              </a:rPr>
              <a:t>Tăng cường tính năng theo dõi đơn hàng</a:t>
            </a:r>
          </a:p>
          <a:p>
            <a:pPr lvl="1">
              <a:buFont typeface="Wingdings" panose="05000000000000000000" pitchFamily="2" charset="2"/>
              <a:buChar char="v"/>
            </a:pPr>
            <a:r>
              <a:rPr lang="vi-VN" sz="1500">
                <a:latin typeface="Times New Roman" panose="02020603050405020304" pitchFamily="18" charset="0"/>
                <a:cs typeface="Times New Roman" panose="02020603050405020304" pitchFamily="18" charset="0"/>
              </a:rPr>
              <a:t>Tích hợp hệ thống thanh toán</a:t>
            </a:r>
          </a:p>
          <a:p>
            <a:pPr lvl="1">
              <a:buFont typeface="Wingdings" panose="05000000000000000000" pitchFamily="2" charset="2"/>
              <a:buChar char="v"/>
            </a:pPr>
            <a:r>
              <a:rPr lang="vi-VN" sz="1500">
                <a:latin typeface="Times New Roman" panose="02020603050405020304" pitchFamily="18" charset="0"/>
                <a:cs typeface="Times New Roman" panose="02020603050405020304" pitchFamily="18" charset="0"/>
              </a:rPr>
              <a:t>Phát triển ứng dụng di động kết nối đến trang web nhằm tối ưu hóa tiện ích</a:t>
            </a:r>
          </a:p>
          <a:p>
            <a:pPr lvl="1">
              <a:buFont typeface="Wingdings" panose="05000000000000000000" pitchFamily="2" charset="2"/>
              <a:buChar char="v"/>
            </a:pPr>
            <a:r>
              <a:rPr lang="vi-VN" sz="1500">
                <a:latin typeface="Times New Roman" panose="02020603050405020304" pitchFamily="18" charset="0"/>
                <a:cs typeface="Times New Roman" panose="02020603050405020304" pitchFamily="18" charset="0"/>
              </a:rPr>
              <a:t>Tạo cộng đồng giao tiếp</a:t>
            </a:r>
          </a:p>
        </p:txBody>
      </p:sp>
    </p:spTree>
    <p:extLst>
      <p:ext uri="{BB962C8B-B14F-4D97-AF65-F5344CB8AC3E}">
        <p14:creationId xmlns:p14="http://schemas.microsoft.com/office/powerpoint/2010/main" val="236244668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2" name="TextBox 1">
            <a:extLst>
              <a:ext uri="{FF2B5EF4-FFF2-40B4-BE49-F238E27FC236}">
                <a16:creationId xmlns:a16="http://schemas.microsoft.com/office/drawing/2014/main" id="{A0B8E9AC-289B-3E27-9AAD-59C322FE62AA}"/>
              </a:ext>
            </a:extLst>
          </p:cNvPr>
          <p:cNvSpPr txBox="1"/>
          <p:nvPr/>
        </p:nvSpPr>
        <p:spPr>
          <a:xfrm>
            <a:off x="1670605" y="1502815"/>
            <a:ext cx="5443678" cy="1015663"/>
          </a:xfrm>
          <a:prstGeom prst="rect">
            <a:avLst/>
          </a:prstGeom>
          <a:noFill/>
        </p:spPr>
        <p:txBody>
          <a:bodyPr wrap="square" rtlCol="0">
            <a:spAutoFit/>
          </a:bodyPr>
          <a:lstStyle/>
          <a:p>
            <a:pPr algn="ctr"/>
            <a:r>
              <a:rPr lang="vi-VN" sz="3000">
                <a:solidFill>
                  <a:schemeClr val="bg1"/>
                </a:solidFill>
                <a:latin typeface="Times New Roman" panose="02020603050405020304" pitchFamily="18" charset="0"/>
                <a:cs typeface="Times New Roman" panose="02020603050405020304" pitchFamily="18" charset="0"/>
              </a:rPr>
              <a:t>Cảm Ơn Thầy và Các Bạn Đã Lắng Nghe</a:t>
            </a:r>
            <a:endParaRPr lang="en-US" sz="3000"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44009D1-EF8A-63F2-A858-96D63C674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3354" y="2531909"/>
            <a:ext cx="2818180" cy="211363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oogle Shape;1484;p50">
            <a:extLst>
              <a:ext uri="{FF2B5EF4-FFF2-40B4-BE49-F238E27FC236}">
                <a16:creationId xmlns:a16="http://schemas.microsoft.com/office/drawing/2014/main" id="{14AAA2D7-A2F4-3914-E5D3-BBF54CB3B39C}"/>
              </a:ext>
            </a:extLst>
          </p:cNvPr>
          <p:cNvGrpSpPr/>
          <p:nvPr/>
        </p:nvGrpSpPr>
        <p:grpSpPr>
          <a:xfrm>
            <a:off x="1059785" y="2113635"/>
            <a:ext cx="2748690" cy="2246012"/>
            <a:chOff x="5442407" y="2960640"/>
            <a:chExt cx="1428387" cy="1329782"/>
          </a:xfrm>
        </p:grpSpPr>
        <p:sp>
          <p:nvSpPr>
            <p:cNvPr id="12" name="Google Shape;1485;p50">
              <a:extLst>
                <a:ext uri="{FF2B5EF4-FFF2-40B4-BE49-F238E27FC236}">
                  <a16:creationId xmlns:a16="http://schemas.microsoft.com/office/drawing/2014/main" id="{C16F47E8-1738-AD9E-ED4B-0DD0A3E630C5}"/>
                </a:ext>
              </a:extLst>
            </p:cNvPr>
            <p:cNvSpPr/>
            <p:nvPr/>
          </p:nvSpPr>
          <p:spPr>
            <a:xfrm>
              <a:off x="6151558" y="3388159"/>
              <a:ext cx="9212" cy="20219"/>
            </a:xfrm>
            <a:custGeom>
              <a:avLst/>
              <a:gdLst/>
              <a:ahLst/>
              <a:cxnLst/>
              <a:rect l="l" t="t" r="r" b="b"/>
              <a:pathLst>
                <a:path w="318" h="698" extrusionOk="0">
                  <a:moveTo>
                    <a:pt x="159" y="1"/>
                  </a:moveTo>
                  <a:cubicBezTo>
                    <a:pt x="96" y="1"/>
                    <a:pt x="1" y="64"/>
                    <a:pt x="1" y="127"/>
                  </a:cubicBezTo>
                  <a:lnTo>
                    <a:pt x="1" y="539"/>
                  </a:lnTo>
                  <a:cubicBezTo>
                    <a:pt x="1" y="602"/>
                    <a:pt x="96" y="697"/>
                    <a:pt x="159" y="697"/>
                  </a:cubicBezTo>
                  <a:cubicBezTo>
                    <a:pt x="254" y="697"/>
                    <a:pt x="317" y="634"/>
                    <a:pt x="317" y="539"/>
                  </a:cubicBezTo>
                  <a:lnTo>
                    <a:pt x="317" y="127"/>
                  </a:lnTo>
                  <a:cubicBezTo>
                    <a:pt x="317" y="64"/>
                    <a:pt x="254" y="1"/>
                    <a:pt x="159" y="1"/>
                  </a:cubicBezTo>
                  <a:close/>
                </a:path>
              </a:pathLst>
            </a:custGeom>
            <a:solidFill>
              <a:srgbClr val="000000"/>
            </a:solidFill>
            <a:ln>
              <a:solidFill>
                <a:srgbClr val="92D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 name="Google Shape;1486;p50">
              <a:extLst>
                <a:ext uri="{FF2B5EF4-FFF2-40B4-BE49-F238E27FC236}">
                  <a16:creationId xmlns:a16="http://schemas.microsoft.com/office/drawing/2014/main" id="{2961476F-79B9-7A51-06E3-8C04F936875C}"/>
                </a:ext>
              </a:extLst>
            </p:cNvPr>
            <p:cNvSpPr/>
            <p:nvPr/>
          </p:nvSpPr>
          <p:spPr>
            <a:xfrm>
              <a:off x="5442407" y="2960640"/>
              <a:ext cx="1407270" cy="1329782"/>
            </a:xfrm>
            <a:custGeom>
              <a:avLst/>
              <a:gdLst/>
              <a:ahLst/>
              <a:cxnLst/>
              <a:rect l="l" t="t" r="r" b="b"/>
              <a:pathLst>
                <a:path w="48581" h="45906" extrusionOk="0">
                  <a:moveTo>
                    <a:pt x="0" y="1"/>
                  </a:moveTo>
                  <a:lnTo>
                    <a:pt x="0" y="6430"/>
                  </a:lnTo>
                  <a:lnTo>
                    <a:pt x="0" y="44369"/>
                  </a:lnTo>
                  <a:cubicBezTo>
                    <a:pt x="8820" y="45468"/>
                    <a:pt x="19250" y="45905"/>
                    <a:pt x="28310" y="45905"/>
                  </a:cubicBezTo>
                  <a:cubicBezTo>
                    <a:pt x="37533" y="45905"/>
                    <a:pt x="45338" y="45452"/>
                    <a:pt x="48581" y="44781"/>
                  </a:cubicBezTo>
                  <a:cubicBezTo>
                    <a:pt x="47124" y="33823"/>
                    <a:pt x="46934" y="6430"/>
                    <a:pt x="46934" y="6430"/>
                  </a:cubicBezTo>
                  <a:lnTo>
                    <a:pt x="46934" y="1"/>
                  </a:lnTo>
                  <a:close/>
                </a:path>
              </a:pathLst>
            </a:custGeom>
            <a:solidFill>
              <a:srgbClr val="D6D6D6"/>
            </a:solidFill>
            <a:ln>
              <a:solidFill>
                <a:srgbClr val="92D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 name="Google Shape;1487;p50">
              <a:extLst>
                <a:ext uri="{FF2B5EF4-FFF2-40B4-BE49-F238E27FC236}">
                  <a16:creationId xmlns:a16="http://schemas.microsoft.com/office/drawing/2014/main" id="{AED3951D-7069-854E-8F4D-EF985E64ADE7}"/>
                </a:ext>
              </a:extLst>
            </p:cNvPr>
            <p:cNvSpPr/>
            <p:nvPr/>
          </p:nvSpPr>
          <p:spPr>
            <a:xfrm>
              <a:off x="5442407" y="2960641"/>
              <a:ext cx="1428387" cy="1287663"/>
            </a:xfrm>
            <a:custGeom>
              <a:avLst/>
              <a:gdLst/>
              <a:ahLst/>
              <a:cxnLst/>
              <a:rect l="l" t="t" r="r" b="b"/>
              <a:pathLst>
                <a:path w="49310" h="44452" extrusionOk="0">
                  <a:moveTo>
                    <a:pt x="0" y="1"/>
                  </a:moveTo>
                  <a:lnTo>
                    <a:pt x="0" y="6430"/>
                  </a:lnTo>
                  <a:cubicBezTo>
                    <a:pt x="0" y="6430"/>
                    <a:pt x="475" y="34393"/>
                    <a:pt x="1141" y="43197"/>
                  </a:cubicBezTo>
                  <a:cubicBezTo>
                    <a:pt x="8340" y="44107"/>
                    <a:pt x="16539" y="44452"/>
                    <a:pt x="24179" y="44452"/>
                  </a:cubicBezTo>
                  <a:cubicBezTo>
                    <a:pt x="35427" y="44452"/>
                    <a:pt x="45462" y="43704"/>
                    <a:pt x="49309" y="42912"/>
                  </a:cubicBezTo>
                  <a:cubicBezTo>
                    <a:pt x="47852" y="31923"/>
                    <a:pt x="46934" y="6461"/>
                    <a:pt x="46934" y="6430"/>
                  </a:cubicBezTo>
                  <a:lnTo>
                    <a:pt x="46934" y="1"/>
                  </a:lnTo>
                  <a:close/>
                </a:path>
              </a:pathLst>
            </a:custGeom>
            <a:solidFill>
              <a:srgbClr val="A3DDFF"/>
            </a:solidFill>
            <a:ln>
              <a:solidFill>
                <a:srgbClr val="92D050"/>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latin typeface="Times New Roman" panose="02020603050405020304" pitchFamily="18" charset="0"/>
                  <a:cs typeface="Times New Roman" panose="02020603050405020304" pitchFamily="18" charset="0"/>
                </a:rPr>
                <a:t>20051051 </a:t>
              </a:r>
              <a:br>
                <a:rPr lang="en-US" sz="2000" dirty="0">
                  <a:latin typeface="Times New Roman" panose="02020603050405020304" pitchFamily="18" charset="0"/>
                  <a:cs typeface="Times New Roman" panose="02020603050405020304" pitchFamily="18" charset="0"/>
                </a:rPr>
              </a:br>
              <a:r>
                <a:rPr lang="en-US" sz="2000" dirty="0" err="1">
                  <a:latin typeface="Times New Roman" panose="02020603050405020304" pitchFamily="18" charset="0"/>
                  <a:cs typeface="Times New Roman" panose="02020603050405020304" pitchFamily="18" charset="0"/>
                </a:rPr>
                <a:t>Đặng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Quốc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Toàn</a:t>
              </a:r>
              <a:endParaRPr sz="2000" dirty="0">
                <a:latin typeface="Times New Roman" panose="02020603050405020304" pitchFamily="18" charset="0"/>
                <a:cs typeface="Times New Roman" panose="02020603050405020304" pitchFamily="18" charset="0"/>
              </a:endParaRPr>
            </a:p>
          </p:txBody>
        </p:sp>
        <p:sp>
          <p:nvSpPr>
            <p:cNvPr id="15" name="Google Shape;1488;p50">
              <a:extLst>
                <a:ext uri="{FF2B5EF4-FFF2-40B4-BE49-F238E27FC236}">
                  <a16:creationId xmlns:a16="http://schemas.microsoft.com/office/drawing/2014/main" id="{0A7998DC-16AE-3F0C-5B3D-FEA272800B21}"/>
                </a:ext>
              </a:extLst>
            </p:cNvPr>
            <p:cNvSpPr/>
            <p:nvPr/>
          </p:nvSpPr>
          <p:spPr>
            <a:xfrm>
              <a:off x="5442407" y="2960640"/>
              <a:ext cx="1359561" cy="186261"/>
            </a:xfrm>
            <a:custGeom>
              <a:avLst/>
              <a:gdLst/>
              <a:ahLst/>
              <a:cxnLst/>
              <a:rect l="l" t="t" r="r" b="b"/>
              <a:pathLst>
                <a:path w="46934" h="6430" extrusionOk="0">
                  <a:moveTo>
                    <a:pt x="0" y="1"/>
                  </a:moveTo>
                  <a:lnTo>
                    <a:pt x="0" y="6430"/>
                  </a:lnTo>
                  <a:lnTo>
                    <a:pt x="46934" y="6430"/>
                  </a:lnTo>
                  <a:lnTo>
                    <a:pt x="46934" y="1"/>
                  </a:lnTo>
                  <a:close/>
                </a:path>
              </a:pathLst>
            </a:custGeom>
            <a:solidFill>
              <a:srgbClr val="95D4F4"/>
            </a:solidFill>
            <a:ln>
              <a:solidFill>
                <a:srgbClr val="92D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16" name="Google Shape;1484;p50">
            <a:extLst>
              <a:ext uri="{FF2B5EF4-FFF2-40B4-BE49-F238E27FC236}">
                <a16:creationId xmlns:a16="http://schemas.microsoft.com/office/drawing/2014/main" id="{042E0FBD-76C7-C9F3-8347-D09C5828B738}"/>
              </a:ext>
            </a:extLst>
          </p:cNvPr>
          <p:cNvGrpSpPr/>
          <p:nvPr/>
        </p:nvGrpSpPr>
        <p:grpSpPr>
          <a:xfrm>
            <a:off x="5488230" y="2042498"/>
            <a:ext cx="2748692" cy="2246012"/>
            <a:chOff x="5442407" y="2960640"/>
            <a:chExt cx="1428388" cy="1329782"/>
          </a:xfrm>
        </p:grpSpPr>
        <p:sp>
          <p:nvSpPr>
            <p:cNvPr id="17" name="Google Shape;1485;p50">
              <a:extLst>
                <a:ext uri="{FF2B5EF4-FFF2-40B4-BE49-F238E27FC236}">
                  <a16:creationId xmlns:a16="http://schemas.microsoft.com/office/drawing/2014/main" id="{80BA288C-70A5-E5C5-D153-426E3B472253}"/>
                </a:ext>
              </a:extLst>
            </p:cNvPr>
            <p:cNvSpPr/>
            <p:nvPr/>
          </p:nvSpPr>
          <p:spPr>
            <a:xfrm>
              <a:off x="6151558" y="3388159"/>
              <a:ext cx="9212" cy="20219"/>
            </a:xfrm>
            <a:custGeom>
              <a:avLst/>
              <a:gdLst/>
              <a:ahLst/>
              <a:cxnLst/>
              <a:rect l="l" t="t" r="r" b="b"/>
              <a:pathLst>
                <a:path w="318" h="698" extrusionOk="0">
                  <a:moveTo>
                    <a:pt x="159" y="1"/>
                  </a:moveTo>
                  <a:cubicBezTo>
                    <a:pt x="96" y="1"/>
                    <a:pt x="1" y="64"/>
                    <a:pt x="1" y="127"/>
                  </a:cubicBezTo>
                  <a:lnTo>
                    <a:pt x="1" y="539"/>
                  </a:lnTo>
                  <a:cubicBezTo>
                    <a:pt x="1" y="602"/>
                    <a:pt x="96" y="697"/>
                    <a:pt x="159" y="697"/>
                  </a:cubicBezTo>
                  <a:cubicBezTo>
                    <a:pt x="254" y="697"/>
                    <a:pt x="317" y="634"/>
                    <a:pt x="317" y="539"/>
                  </a:cubicBezTo>
                  <a:lnTo>
                    <a:pt x="317" y="127"/>
                  </a:lnTo>
                  <a:cubicBezTo>
                    <a:pt x="317" y="64"/>
                    <a:pt x="254" y="1"/>
                    <a:pt x="159" y="1"/>
                  </a:cubicBezTo>
                  <a:close/>
                </a:path>
              </a:pathLst>
            </a:custGeom>
            <a:solidFill>
              <a:srgbClr val="000000"/>
            </a:solidFill>
            <a:ln>
              <a:solidFill>
                <a:srgbClr val="92D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 name="Google Shape;1486;p50">
              <a:extLst>
                <a:ext uri="{FF2B5EF4-FFF2-40B4-BE49-F238E27FC236}">
                  <a16:creationId xmlns:a16="http://schemas.microsoft.com/office/drawing/2014/main" id="{1C167AEB-E60B-7309-CCDB-61782D34D9F4}"/>
                </a:ext>
              </a:extLst>
            </p:cNvPr>
            <p:cNvSpPr/>
            <p:nvPr/>
          </p:nvSpPr>
          <p:spPr>
            <a:xfrm>
              <a:off x="5442407" y="2960640"/>
              <a:ext cx="1407270" cy="1329782"/>
            </a:xfrm>
            <a:custGeom>
              <a:avLst/>
              <a:gdLst/>
              <a:ahLst/>
              <a:cxnLst/>
              <a:rect l="l" t="t" r="r" b="b"/>
              <a:pathLst>
                <a:path w="48581" h="45906" extrusionOk="0">
                  <a:moveTo>
                    <a:pt x="0" y="1"/>
                  </a:moveTo>
                  <a:lnTo>
                    <a:pt x="0" y="6430"/>
                  </a:lnTo>
                  <a:lnTo>
                    <a:pt x="0" y="44369"/>
                  </a:lnTo>
                  <a:cubicBezTo>
                    <a:pt x="8820" y="45468"/>
                    <a:pt x="19250" y="45905"/>
                    <a:pt x="28310" y="45905"/>
                  </a:cubicBezTo>
                  <a:cubicBezTo>
                    <a:pt x="37533" y="45905"/>
                    <a:pt x="45338" y="45452"/>
                    <a:pt x="48581" y="44781"/>
                  </a:cubicBezTo>
                  <a:cubicBezTo>
                    <a:pt x="47124" y="33823"/>
                    <a:pt x="46934" y="6430"/>
                    <a:pt x="46934" y="6430"/>
                  </a:cubicBezTo>
                  <a:lnTo>
                    <a:pt x="46934" y="1"/>
                  </a:lnTo>
                  <a:close/>
                </a:path>
              </a:pathLst>
            </a:custGeom>
            <a:solidFill>
              <a:srgbClr val="D6D6D6"/>
            </a:solidFill>
            <a:ln>
              <a:solidFill>
                <a:srgbClr val="92D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 name="Google Shape;1487;p50">
              <a:extLst>
                <a:ext uri="{FF2B5EF4-FFF2-40B4-BE49-F238E27FC236}">
                  <a16:creationId xmlns:a16="http://schemas.microsoft.com/office/drawing/2014/main" id="{477A5E2D-D616-1ABC-BD70-C64DA3A4AA93}"/>
                </a:ext>
              </a:extLst>
            </p:cNvPr>
            <p:cNvSpPr/>
            <p:nvPr/>
          </p:nvSpPr>
          <p:spPr>
            <a:xfrm>
              <a:off x="5442408" y="2960642"/>
              <a:ext cx="1428387" cy="1287663"/>
            </a:xfrm>
            <a:custGeom>
              <a:avLst/>
              <a:gdLst/>
              <a:ahLst/>
              <a:cxnLst/>
              <a:rect l="l" t="t" r="r" b="b"/>
              <a:pathLst>
                <a:path w="49310" h="44452" extrusionOk="0">
                  <a:moveTo>
                    <a:pt x="0" y="1"/>
                  </a:moveTo>
                  <a:lnTo>
                    <a:pt x="0" y="6430"/>
                  </a:lnTo>
                  <a:cubicBezTo>
                    <a:pt x="0" y="6430"/>
                    <a:pt x="475" y="34393"/>
                    <a:pt x="1141" y="43197"/>
                  </a:cubicBezTo>
                  <a:cubicBezTo>
                    <a:pt x="8340" y="44107"/>
                    <a:pt x="16539" y="44452"/>
                    <a:pt x="24179" y="44452"/>
                  </a:cubicBezTo>
                  <a:cubicBezTo>
                    <a:pt x="35427" y="44452"/>
                    <a:pt x="45462" y="43704"/>
                    <a:pt x="49309" y="42912"/>
                  </a:cubicBezTo>
                  <a:cubicBezTo>
                    <a:pt x="47852" y="31923"/>
                    <a:pt x="46934" y="6461"/>
                    <a:pt x="46934" y="6430"/>
                  </a:cubicBezTo>
                  <a:lnTo>
                    <a:pt x="46934" y="1"/>
                  </a:lnTo>
                  <a:close/>
                </a:path>
              </a:pathLst>
            </a:custGeom>
            <a:solidFill>
              <a:srgbClr val="A3DDFF"/>
            </a:solidFill>
            <a:ln>
              <a:solidFill>
                <a:srgbClr val="92D050"/>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latin typeface="Times New Roman" panose="02020603050405020304" pitchFamily="18" charset="0"/>
                  <a:cs typeface="Times New Roman" panose="02020603050405020304" pitchFamily="18" charset="0"/>
                </a:rPr>
                <a:t>20051051 </a:t>
              </a:r>
              <a:br>
                <a:rPr lang="en-US" sz="2000">
                  <a:latin typeface="Times New Roman" panose="02020603050405020304" pitchFamily="18" charset="0"/>
                  <a:cs typeface="Times New Roman" panose="02020603050405020304" pitchFamily="18" charset="0"/>
                </a:rPr>
              </a:br>
              <a:r>
                <a:rPr lang="en-US" sz="2000">
                  <a:latin typeface="Times New Roman" panose="02020603050405020304" pitchFamily="18" charset="0"/>
                  <a:cs typeface="Times New Roman" panose="02020603050405020304" pitchFamily="18" charset="0"/>
                </a:rPr>
                <a:t>Phạm Chánh Trực</a:t>
              </a:r>
              <a:endParaRPr sz="2000" dirty="0">
                <a:latin typeface="Times New Roman" panose="02020603050405020304" pitchFamily="18" charset="0"/>
                <a:cs typeface="Times New Roman" panose="02020603050405020304" pitchFamily="18" charset="0"/>
              </a:endParaRPr>
            </a:p>
          </p:txBody>
        </p:sp>
        <p:sp>
          <p:nvSpPr>
            <p:cNvPr id="20" name="Google Shape;1488;p50">
              <a:extLst>
                <a:ext uri="{FF2B5EF4-FFF2-40B4-BE49-F238E27FC236}">
                  <a16:creationId xmlns:a16="http://schemas.microsoft.com/office/drawing/2014/main" id="{D2A91BFD-F192-D4F8-6A48-348666A4A7BB}"/>
                </a:ext>
              </a:extLst>
            </p:cNvPr>
            <p:cNvSpPr/>
            <p:nvPr/>
          </p:nvSpPr>
          <p:spPr>
            <a:xfrm>
              <a:off x="5442407" y="2960640"/>
              <a:ext cx="1359561" cy="186261"/>
            </a:xfrm>
            <a:custGeom>
              <a:avLst/>
              <a:gdLst/>
              <a:ahLst/>
              <a:cxnLst/>
              <a:rect l="l" t="t" r="r" b="b"/>
              <a:pathLst>
                <a:path w="46934" h="6430" extrusionOk="0">
                  <a:moveTo>
                    <a:pt x="0" y="1"/>
                  </a:moveTo>
                  <a:lnTo>
                    <a:pt x="0" y="6430"/>
                  </a:lnTo>
                  <a:lnTo>
                    <a:pt x="46934" y="6430"/>
                  </a:lnTo>
                  <a:lnTo>
                    <a:pt x="46934" y="1"/>
                  </a:lnTo>
                  <a:close/>
                </a:path>
              </a:pathLst>
            </a:custGeom>
            <a:solidFill>
              <a:srgbClr val="95D4F4"/>
            </a:solidFill>
            <a:ln>
              <a:solidFill>
                <a:srgbClr val="92D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1033094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43555" y="467827"/>
            <a:ext cx="5802790" cy="4547203"/>
          </a:xfrm>
        </p:spPr>
        <p:txBody>
          <a:bodyPr>
            <a:normAutofit/>
          </a:bodyPr>
          <a:lstStyle/>
          <a:p>
            <a:pPr marL="0" indent="0">
              <a:buNone/>
            </a:pPr>
            <a:r>
              <a:rPr lang="en-US" sz="1500">
                <a:latin typeface="Times New Roman" panose="02020603050405020304" pitchFamily="18" charset="0"/>
                <a:cs typeface="Times New Roman" panose="02020603050405020304" pitchFamily="18" charset="0"/>
              </a:rPr>
              <a:t>Trang web </a:t>
            </a:r>
            <a:r>
              <a:rPr lang="vi-VN" sz="1500">
                <a:latin typeface="Times New Roman" panose="02020603050405020304" pitchFamily="18" charset="0"/>
                <a:cs typeface="Times New Roman" panose="02020603050405020304" pitchFamily="18" charset="0"/>
              </a:rPr>
              <a:t>này nhằm tạo ra một nền tảng hiệu quả để quản lý quá trình giao hàng của công ty chuyển phát, mang lại lợi ích cho các thương nhân, khách hàng và tài xế. </a:t>
            </a:r>
            <a:endParaRPr lang="en-US" sz="150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sz="1500">
                <a:latin typeface="Times New Roman" panose="02020603050405020304" pitchFamily="18" charset="0"/>
                <a:cs typeface="Times New Roman" panose="02020603050405020304" pitchFamily="18" charset="0"/>
              </a:rPr>
              <a:t>Khách hàng (Customer) : </a:t>
            </a:r>
            <a:r>
              <a:rPr lang="vi-VN" sz="1500">
                <a:latin typeface="Times New Roman" panose="02020603050405020304" pitchFamily="18" charset="0"/>
                <a:cs typeface="Times New Roman" panose="02020603050405020304" pitchFamily="18" charset="0"/>
              </a:rPr>
              <a:t>đặt </a:t>
            </a:r>
            <a:r>
              <a:rPr lang="en-US" sz="1500">
                <a:latin typeface="Times New Roman" panose="02020603050405020304" pitchFamily="18" charset="0"/>
                <a:cs typeface="Times New Roman" panose="02020603050405020304" pitchFamily="18" charset="0"/>
              </a:rPr>
              <a:t>món</a:t>
            </a:r>
            <a:r>
              <a:rPr lang="vi-VN" sz="1500">
                <a:latin typeface="Times New Roman" panose="02020603050405020304" pitchFamily="18" charset="0"/>
                <a:cs typeface="Times New Roman" panose="02020603050405020304" pitchFamily="18" charset="0"/>
              </a:rPr>
              <a:t> ăn thông qua</a:t>
            </a:r>
            <a:r>
              <a:rPr lang="en-US" sz="1500">
                <a:latin typeface="Times New Roman" panose="02020603050405020304" pitchFamily="18" charset="0"/>
                <a:cs typeface="Times New Roman" panose="02020603050405020304" pitchFamily="18" charset="0"/>
              </a:rPr>
              <a:t> </a:t>
            </a:r>
            <a:r>
              <a:rPr lang="vi-VN" sz="1500">
                <a:latin typeface="Times New Roman" panose="02020603050405020304" pitchFamily="18" charset="0"/>
                <a:cs typeface="Times New Roman" panose="02020603050405020304" pitchFamily="18" charset="0"/>
              </a:rPr>
              <a:t>công ty chuyển phát. Khách hàng sẽ </a:t>
            </a:r>
            <a:r>
              <a:rPr lang="en-US" sz="1500">
                <a:latin typeface="Times New Roman" panose="02020603050405020304" pitchFamily="18" charset="0"/>
                <a:cs typeface="Times New Roman" panose="02020603050405020304" pitchFamily="18" charset="0"/>
              </a:rPr>
              <a:t>truy cập vào trang web với vai trò Customer </a:t>
            </a:r>
            <a:r>
              <a:rPr lang="vi-VN" sz="1500">
                <a:latin typeface="Times New Roman" panose="02020603050405020304" pitchFamily="18" charset="0"/>
                <a:cs typeface="Times New Roman" panose="02020603050405020304" pitchFamily="18" charset="0"/>
              </a:rPr>
              <a:t>để đặt hàng, theo dõi trạng thái đơn hàng và cung cấp thông tin về địa chỉ giao hàng.</a:t>
            </a:r>
            <a:endParaRPr lang="en-US" sz="150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sz="1500">
                <a:latin typeface="Times New Roman" panose="02020603050405020304" pitchFamily="18" charset="0"/>
                <a:cs typeface="Times New Roman" panose="02020603050405020304" pitchFamily="18" charset="0"/>
              </a:rPr>
              <a:t>Tài Xế </a:t>
            </a:r>
            <a:r>
              <a:rPr lang="vi-VN" sz="1500">
                <a:latin typeface="Times New Roman" panose="02020603050405020304" pitchFamily="18" charset="0"/>
                <a:cs typeface="Times New Roman" panose="02020603050405020304" pitchFamily="18" charset="0"/>
              </a:rPr>
              <a:t>(Raider) </a:t>
            </a:r>
            <a:r>
              <a:rPr lang="en-US" sz="1500">
                <a:latin typeface="Times New Roman" panose="02020603050405020304" pitchFamily="18" charset="0"/>
                <a:cs typeface="Times New Roman" panose="02020603050405020304" pitchFamily="18" charset="0"/>
              </a:rPr>
              <a:t>: Là n</a:t>
            </a:r>
            <a:r>
              <a:rPr lang="vi-VN" sz="1500">
                <a:latin typeface="Times New Roman" panose="02020603050405020304" pitchFamily="18" charset="0"/>
                <a:cs typeface="Times New Roman" panose="02020603050405020304" pitchFamily="18" charset="0"/>
              </a:rPr>
              <a:t>hững người vận chuyển hàng hóa từ nhà hàng của Merchants  đến địa chỉ giao hàng. Tài xế sẽ </a:t>
            </a:r>
            <a:r>
              <a:rPr lang="en-US" sz="1500">
                <a:latin typeface="Times New Roman" panose="02020603050405020304" pitchFamily="18" charset="0"/>
                <a:cs typeface="Times New Roman" panose="02020603050405020304" pitchFamily="18" charset="0"/>
              </a:rPr>
              <a:t>truy cập trang web với vai trò là Rider </a:t>
            </a:r>
            <a:r>
              <a:rPr lang="vi-VN" sz="1500">
                <a:latin typeface="Times New Roman" panose="02020603050405020304" pitchFamily="18" charset="0"/>
                <a:cs typeface="Times New Roman" panose="02020603050405020304" pitchFamily="18" charset="0"/>
              </a:rPr>
              <a:t>để nhận</a:t>
            </a:r>
            <a:r>
              <a:rPr lang="en-US" sz="1500">
                <a:latin typeface="Times New Roman" panose="02020603050405020304" pitchFamily="18" charset="0"/>
                <a:cs typeface="Times New Roman" panose="02020603050405020304" pitchFamily="18" charset="0"/>
              </a:rPr>
              <a:t> đơn hàng, lấy đơn hàng từ các Merchants và giao đơn hàng đến tay các khách hàng </a:t>
            </a:r>
            <a:r>
              <a:rPr lang="vi-VN" sz="1500">
                <a:latin typeface="Times New Roman" panose="02020603050405020304" pitchFamily="18" charset="0"/>
                <a:cs typeface="Times New Roman" panose="02020603050405020304" pitchFamily="18" charset="0"/>
              </a:rPr>
              <a:t> </a:t>
            </a:r>
            <a:r>
              <a:rPr lang="en-US" sz="1500">
                <a:latin typeface="Times New Roman" panose="02020603050405020304" pitchFamily="18" charset="0"/>
                <a:cs typeface="Times New Roman" panose="02020603050405020304" pitchFamily="18" charset="0"/>
              </a:rPr>
              <a:t>ngoài ra tài xế còn cập nhật </a:t>
            </a:r>
            <a:r>
              <a:rPr lang="vi-VN" sz="1500">
                <a:latin typeface="Times New Roman" panose="02020603050405020304" pitchFamily="18" charset="0"/>
                <a:cs typeface="Times New Roman" panose="02020603050405020304" pitchFamily="18" charset="0"/>
              </a:rPr>
              <a:t>thông tin về đơn hàng, lộ trình giao hàng và cập nhật trạng thái giao hàng.</a:t>
            </a:r>
            <a:endParaRPr lang="en-US" sz="150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sz="1500">
                <a:latin typeface="Times New Roman" panose="02020603050405020304" pitchFamily="18" charset="0"/>
                <a:cs typeface="Times New Roman" panose="02020603050405020304" pitchFamily="18" charset="0"/>
              </a:rPr>
              <a:t>Thương Nhân</a:t>
            </a:r>
            <a:r>
              <a:rPr lang="vi-VN" sz="1500">
                <a:latin typeface="Times New Roman" panose="02020603050405020304" pitchFamily="18" charset="0"/>
                <a:cs typeface="Times New Roman" panose="02020603050405020304" pitchFamily="18" charset="0"/>
              </a:rPr>
              <a:t> (Merchants)</a:t>
            </a:r>
            <a:r>
              <a:rPr lang="en-US" sz="1500">
                <a:latin typeface="Times New Roman" panose="02020603050405020304" pitchFamily="18" charset="0"/>
                <a:cs typeface="Times New Roman" panose="02020603050405020304" pitchFamily="18" charset="0"/>
              </a:rPr>
              <a:t>:</a:t>
            </a:r>
            <a:r>
              <a:rPr lang="vi-VN" sz="1500">
                <a:latin typeface="Times New Roman" panose="02020603050405020304" pitchFamily="18" charset="0"/>
                <a:cs typeface="Times New Roman" panose="02020603050405020304" pitchFamily="18" charset="0"/>
              </a:rPr>
              <a:t> Là những người đăng ký với vai trò là cộng tác web của công ty, thương nhân truy cập trang web với vai trò là Merchants để nhận đơn từ khách hàng, chuẩn bị món ăn giao đến tay tài xế ngoài ra thương nhân còn cập nhật thông tin về đơn hàng , trạng thái giao hàng.</a:t>
            </a:r>
            <a:endParaRPr lang="en-US" sz="1500"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CCEEE303-7F4A-28FE-E8D1-01D72AD0D732}"/>
              </a:ext>
            </a:extLst>
          </p:cNvPr>
          <p:cNvSpPr>
            <a:spLocks noGrp="1"/>
          </p:cNvSpPr>
          <p:nvPr>
            <p:ph type="title"/>
          </p:nvPr>
        </p:nvSpPr>
        <p:spPr>
          <a:xfrm>
            <a:off x="-19544" y="9712"/>
            <a:ext cx="3828019" cy="458115"/>
          </a:xfrm>
        </p:spPr>
        <p:txBody>
          <a:bodyPr>
            <a:normAutofit/>
          </a:bodyPr>
          <a:lstStyle/>
          <a:p>
            <a:r>
              <a:rPr lang="en-US" sz="2400" b="1" i="1">
                <a:solidFill>
                  <a:schemeClr val="bg1"/>
                </a:solidFill>
                <a:latin typeface="Times New Roman" panose="02020603050405020304" pitchFamily="18" charset="0"/>
                <a:cs typeface="Times New Roman" panose="02020603050405020304" pitchFamily="18" charset="0"/>
              </a:rPr>
              <a:t>1. Giới Thiệu Trang Web</a:t>
            </a:r>
          </a:p>
        </p:txBody>
      </p:sp>
    </p:spTree>
    <p:extLst>
      <p:ext uri="{BB962C8B-B14F-4D97-AF65-F5344CB8AC3E}">
        <p14:creationId xmlns:p14="http://schemas.microsoft.com/office/powerpoint/2010/main" val="110163387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 y="-66979"/>
            <a:ext cx="1517901" cy="1417090"/>
          </a:xfrm>
        </p:spPr>
        <p:txBody>
          <a:bodyPr>
            <a:normAutofit/>
          </a:bodyPr>
          <a:lstStyle/>
          <a:p>
            <a:r>
              <a:rPr lang="vi-VN" sz="2400" b="1" i="1">
                <a:solidFill>
                  <a:schemeClr val="bg1"/>
                </a:solidFill>
                <a:highlight>
                  <a:srgbClr val="000000"/>
                </a:highlight>
              </a:rPr>
              <a:t>2. Biểu đồ Use Case</a:t>
            </a:r>
            <a:endParaRPr lang="en-US" sz="2400" b="1" i="1" dirty="0">
              <a:solidFill>
                <a:schemeClr val="bg1"/>
              </a:solidFill>
              <a:highlight>
                <a:srgbClr val="000000"/>
              </a:highlight>
            </a:endParaRPr>
          </a:p>
        </p:txBody>
      </p:sp>
      <p:pic>
        <p:nvPicPr>
          <p:cNvPr id="16" name="Picture 15">
            <a:extLst>
              <a:ext uri="{FF2B5EF4-FFF2-40B4-BE49-F238E27FC236}">
                <a16:creationId xmlns:a16="http://schemas.microsoft.com/office/drawing/2014/main" id="{6A6A6340-0821-E543-C2A3-D64E1D6909DF}"/>
              </a:ext>
            </a:extLst>
          </p:cNvPr>
          <p:cNvPicPr>
            <a:picLocks noChangeAspect="1"/>
          </p:cNvPicPr>
          <p:nvPr/>
        </p:nvPicPr>
        <p:blipFill>
          <a:blip r:embed="rId2"/>
          <a:stretch>
            <a:fillRect/>
          </a:stretch>
        </p:blipFill>
        <p:spPr>
          <a:xfrm>
            <a:off x="1580390" y="0"/>
            <a:ext cx="8183579" cy="5143499"/>
          </a:xfrm>
          <a:prstGeom prst="rect">
            <a:avLst/>
          </a:prstGeom>
        </p:spPr>
      </p:pic>
      <p:pic>
        <p:nvPicPr>
          <p:cNvPr id="18" name="Picture 17">
            <a:extLst>
              <a:ext uri="{FF2B5EF4-FFF2-40B4-BE49-F238E27FC236}">
                <a16:creationId xmlns:a16="http://schemas.microsoft.com/office/drawing/2014/main" id="{A1407361-0593-36C3-1CEF-775B59C146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4098800"/>
            <a:ext cx="1580391" cy="1087430"/>
          </a:xfrm>
          <a:prstGeom prst="rect">
            <a:avLst/>
          </a:prstGeom>
        </p:spPr>
      </p:pic>
    </p:spTree>
    <p:extLst>
      <p:ext uri="{BB962C8B-B14F-4D97-AF65-F5344CB8AC3E}">
        <p14:creationId xmlns:p14="http://schemas.microsoft.com/office/powerpoint/2010/main" val="417078371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EEE303-7F4A-28FE-E8D1-01D72AD0D732}"/>
              </a:ext>
            </a:extLst>
          </p:cNvPr>
          <p:cNvSpPr>
            <a:spLocks noGrp="1"/>
          </p:cNvSpPr>
          <p:nvPr>
            <p:ph type="title"/>
          </p:nvPr>
        </p:nvSpPr>
        <p:spPr>
          <a:xfrm>
            <a:off x="-10863" y="128470"/>
            <a:ext cx="1986878" cy="2443280"/>
          </a:xfrm>
        </p:spPr>
        <p:txBody>
          <a:bodyPr>
            <a:normAutofit/>
          </a:bodyPr>
          <a:lstStyle/>
          <a:p>
            <a:r>
              <a:rPr lang="vi-VN" sz="2400" b="1" i="1">
                <a:solidFill>
                  <a:schemeClr val="bg1"/>
                </a:solidFill>
                <a:latin typeface="Times New Roman" panose="02020603050405020304" pitchFamily="18" charset="0"/>
                <a:cs typeface="Times New Roman" panose="02020603050405020304" pitchFamily="18" charset="0"/>
              </a:rPr>
              <a:t>3. Biểu Đồ Thể Hiện Mối Quan Hệ Giữa Các Table Data</a:t>
            </a:r>
            <a:endParaRPr lang="en-US" sz="2400" b="1" i="1">
              <a:solidFill>
                <a:schemeClr val="bg1"/>
              </a:solidFill>
              <a:latin typeface="Times New Roman" panose="02020603050405020304" pitchFamily="18" charset="0"/>
              <a:cs typeface="Times New Roman" panose="02020603050405020304" pitchFamily="18" charset="0"/>
            </a:endParaRPr>
          </a:p>
        </p:txBody>
      </p:sp>
      <p:pic>
        <p:nvPicPr>
          <p:cNvPr id="1026" name="Picture 385">
            <a:extLst>
              <a:ext uri="{FF2B5EF4-FFF2-40B4-BE49-F238E27FC236}">
                <a16:creationId xmlns:a16="http://schemas.microsoft.com/office/drawing/2014/main" id="{4515C076-7816-62CB-A4B8-41CC03D01F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8721" y="-24236"/>
            <a:ext cx="7015280" cy="51677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650775243"/>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EEE303-7F4A-28FE-E8D1-01D72AD0D732}"/>
              </a:ext>
            </a:extLst>
          </p:cNvPr>
          <p:cNvSpPr>
            <a:spLocks noGrp="1"/>
          </p:cNvSpPr>
          <p:nvPr>
            <p:ph type="title"/>
          </p:nvPr>
        </p:nvSpPr>
        <p:spPr>
          <a:xfrm>
            <a:off x="-18863" y="0"/>
            <a:ext cx="4419296" cy="576873"/>
          </a:xfrm>
        </p:spPr>
        <p:txBody>
          <a:bodyPr>
            <a:normAutofit fontScale="90000"/>
          </a:bodyPr>
          <a:lstStyle/>
          <a:p>
            <a:r>
              <a:rPr lang="vi-VN" sz="2400" b="1" i="1">
                <a:solidFill>
                  <a:schemeClr val="bg1"/>
                </a:solidFill>
                <a:latin typeface="Times New Roman" panose="02020603050405020304" pitchFamily="18" charset="0"/>
                <a:cs typeface="Times New Roman" panose="02020603050405020304" pitchFamily="18" charset="0"/>
              </a:rPr>
              <a:t>4. Giới Thiệu Công Nghệ Sử Dụng</a:t>
            </a:r>
            <a:endParaRPr lang="en-US" sz="2400" b="1" i="1">
              <a:solidFill>
                <a:schemeClr val="bg1"/>
              </a:solidFill>
              <a:latin typeface="Times New Roman" panose="02020603050405020304" pitchFamily="18" charset="0"/>
              <a:cs typeface="Times New Roman" panose="02020603050405020304" pitchFamily="18" charset="0"/>
            </a:endParaRPr>
          </a:p>
        </p:txBody>
      </p:sp>
      <p:sp>
        <p:nvSpPr>
          <p:cNvPr id="2" name="Content Placeholder 4">
            <a:extLst>
              <a:ext uri="{FF2B5EF4-FFF2-40B4-BE49-F238E27FC236}">
                <a16:creationId xmlns:a16="http://schemas.microsoft.com/office/drawing/2014/main" id="{616B562A-5FBB-CC2E-DBB9-214B51015AB5}"/>
              </a:ext>
            </a:extLst>
          </p:cNvPr>
          <p:cNvSpPr>
            <a:spLocks noGrp="1"/>
          </p:cNvSpPr>
          <p:nvPr>
            <p:ph idx="1"/>
          </p:nvPr>
        </p:nvSpPr>
        <p:spPr>
          <a:xfrm>
            <a:off x="907080" y="433880"/>
            <a:ext cx="4581150" cy="1527050"/>
          </a:xfrm>
        </p:spPr>
        <p:txBody>
          <a:bodyPr>
            <a:normAutofit lnSpcReduction="10000"/>
          </a:bodyPr>
          <a:lstStyle/>
          <a:p>
            <a:pPr>
              <a:buFont typeface="Wingdings" panose="05000000000000000000" pitchFamily="2" charset="2"/>
              <a:buChar char="q"/>
            </a:pPr>
            <a:r>
              <a:rPr lang="vi-VN" sz="1500">
                <a:latin typeface="Times New Roman" panose="02020603050405020304" pitchFamily="18" charset="0"/>
                <a:cs typeface="Times New Roman" panose="02020603050405020304" pitchFamily="18" charset="0"/>
              </a:rPr>
              <a:t>Framework: Django</a:t>
            </a:r>
          </a:p>
          <a:p>
            <a:pPr>
              <a:buFont typeface="Wingdings" panose="05000000000000000000" pitchFamily="2" charset="2"/>
              <a:buChar char="q"/>
            </a:pPr>
            <a:r>
              <a:rPr lang="vi-VN" sz="1500">
                <a:latin typeface="Times New Roman" panose="02020603050405020304" pitchFamily="18" charset="0"/>
                <a:cs typeface="Times New Roman" panose="02020603050405020304" pitchFamily="18" charset="0"/>
              </a:rPr>
              <a:t>Ngôn Ngữ lập trình: Python, HTML, CSS, JavaScript</a:t>
            </a:r>
          </a:p>
          <a:p>
            <a:pPr>
              <a:buFont typeface="Wingdings" panose="05000000000000000000" pitchFamily="2" charset="2"/>
              <a:buChar char="q"/>
            </a:pPr>
            <a:r>
              <a:rPr lang="vi-VN" sz="1500">
                <a:latin typeface="Times New Roman" panose="02020603050405020304" pitchFamily="18" charset="0"/>
                <a:cs typeface="Times New Roman" panose="02020603050405020304" pitchFamily="18" charset="0"/>
              </a:rPr>
              <a:t>Thư viện: Pillow</a:t>
            </a:r>
            <a:endParaRPr lang="en-US" sz="150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sz="1500">
                <a:latin typeface="Times New Roman" panose="02020603050405020304" pitchFamily="18" charset="0"/>
                <a:cs typeface="Times New Roman" panose="02020603050405020304" pitchFamily="18" charset="0"/>
              </a:rPr>
              <a:t>Database: SQLite</a:t>
            </a:r>
          </a:p>
          <a:p>
            <a:pPr>
              <a:buFont typeface="Wingdings" panose="05000000000000000000" pitchFamily="2" charset="2"/>
              <a:buChar char="q"/>
            </a:pPr>
            <a:r>
              <a:rPr lang="en-US" sz="1500">
                <a:latin typeface="Times New Roman" panose="02020603050405020304" pitchFamily="18" charset="0"/>
                <a:cs typeface="Times New Roman" panose="02020603050405020304" pitchFamily="18" charset="0"/>
              </a:rPr>
              <a:t>Desloy: pythonanywhere.com</a:t>
            </a:r>
            <a:endParaRPr lang="vi-VN" sz="1500">
              <a:latin typeface="Times New Roman" panose="02020603050405020304" pitchFamily="18" charset="0"/>
              <a:cs typeface="Times New Roman" panose="02020603050405020304" pitchFamily="18" charset="0"/>
            </a:endParaRPr>
          </a:p>
          <a:p>
            <a:pPr marL="0" indent="0">
              <a:buNone/>
            </a:pPr>
            <a:endParaRPr lang="vi-VN" sz="150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142D9A8-B365-C657-7B22-28989BDF36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54" y="2016922"/>
            <a:ext cx="5163157" cy="3126578"/>
          </a:xfrm>
          <a:prstGeom prst="rect">
            <a:avLst/>
          </a:prstGeom>
        </p:spPr>
      </p:pic>
    </p:spTree>
    <p:extLst>
      <p:ext uri="{BB962C8B-B14F-4D97-AF65-F5344CB8AC3E}">
        <p14:creationId xmlns:p14="http://schemas.microsoft.com/office/powerpoint/2010/main" val="181000462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23A9C3BF-DC6D-550F-839B-C343D562F2EA}"/>
              </a:ext>
            </a:extLst>
          </p:cNvPr>
          <p:cNvSpPr txBox="1">
            <a:spLocks/>
          </p:cNvSpPr>
          <p:nvPr/>
        </p:nvSpPr>
        <p:spPr>
          <a:xfrm>
            <a:off x="0" y="1"/>
            <a:ext cx="6260905" cy="1350110"/>
          </a:xfrm>
          <a:prstGeom prst="rect">
            <a:avLst/>
          </a:prstGeom>
        </p:spPr>
        <p:txBody>
          <a:bodyPr>
            <a:normAutofit fontScale="7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vi-VN" sz="3200" b="1" i="1">
                <a:solidFill>
                  <a:schemeClr val="bg1"/>
                </a:solidFill>
                <a:latin typeface="Times New Roman" panose="02020603050405020304" pitchFamily="18" charset="0"/>
                <a:cs typeface="Times New Roman" panose="02020603050405020304" pitchFamily="18" charset="0"/>
              </a:rPr>
              <a:t>5. Một Số Giao Diện Chính Của Trang Web</a:t>
            </a:r>
          </a:p>
          <a:p>
            <a:pPr algn="l"/>
            <a:endParaRPr lang="vi-VN" sz="2400" b="1" i="1">
              <a:solidFill>
                <a:schemeClr val="bg1"/>
              </a:solidFill>
              <a:latin typeface="Times New Roman" panose="02020603050405020304" pitchFamily="18" charset="0"/>
              <a:cs typeface="Times New Roman" panose="02020603050405020304" pitchFamily="18" charset="0"/>
            </a:endParaRPr>
          </a:p>
          <a:p>
            <a:pPr algn="l"/>
            <a:endParaRPr lang="vi-VN" sz="2400" b="1" i="1">
              <a:solidFill>
                <a:schemeClr val="bg1"/>
              </a:solidFill>
              <a:latin typeface="Times New Roman" panose="02020603050405020304" pitchFamily="18" charset="0"/>
              <a:cs typeface="Times New Roman" panose="02020603050405020304" pitchFamily="18" charset="0"/>
            </a:endParaRPr>
          </a:p>
          <a:p>
            <a:pPr algn="l"/>
            <a:r>
              <a:rPr lang="vi-VN" sz="2100" b="1" i="1">
                <a:solidFill>
                  <a:schemeClr val="bg1"/>
                </a:solidFill>
                <a:latin typeface="Times New Roman" panose="02020603050405020304" pitchFamily="18" charset="0"/>
                <a:cs typeface="Times New Roman" panose="02020603050405020304" pitchFamily="18" charset="0"/>
              </a:rPr>
              <a:t>			</a:t>
            </a:r>
            <a:r>
              <a:rPr lang="vi-VN" sz="2100" b="1" i="1">
                <a:solidFill>
                  <a:schemeClr val="bg1"/>
                </a:solidFill>
                <a:highlight>
                  <a:srgbClr val="000000"/>
                </a:highlight>
                <a:latin typeface="Times New Roman" panose="02020603050405020304" pitchFamily="18" charset="0"/>
                <a:cs typeface="Times New Roman" panose="02020603050405020304" pitchFamily="18" charset="0"/>
              </a:rPr>
              <a:t>ADMIN</a:t>
            </a:r>
            <a:endParaRPr lang="en-US" sz="2100" b="1" i="1">
              <a:solidFill>
                <a:schemeClr val="bg1"/>
              </a:solidFill>
              <a:highlight>
                <a:srgbClr val="000000"/>
              </a:highligh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02D2CCC-C869-B8D2-8B72-2E26D1667410}"/>
              </a:ext>
            </a:extLst>
          </p:cNvPr>
          <p:cNvPicPr>
            <a:picLocks noChangeAspect="1"/>
          </p:cNvPicPr>
          <p:nvPr/>
        </p:nvPicPr>
        <p:blipFill>
          <a:blip r:embed="rId3"/>
          <a:stretch>
            <a:fillRect/>
          </a:stretch>
        </p:blipFill>
        <p:spPr>
          <a:xfrm>
            <a:off x="0" y="1502815"/>
            <a:ext cx="9144000" cy="3640685"/>
          </a:xfrm>
          <a:prstGeom prst="rect">
            <a:avLst/>
          </a:prstGeom>
        </p:spPr>
      </p:pic>
    </p:spTree>
    <p:extLst>
      <p:ext uri="{BB962C8B-B14F-4D97-AF65-F5344CB8AC3E}">
        <p14:creationId xmlns:p14="http://schemas.microsoft.com/office/powerpoint/2010/main" val="10910069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23A9C3BF-DC6D-550F-839B-C343D562F2EA}"/>
              </a:ext>
            </a:extLst>
          </p:cNvPr>
          <p:cNvSpPr txBox="1">
            <a:spLocks/>
          </p:cNvSpPr>
          <p:nvPr/>
        </p:nvSpPr>
        <p:spPr>
          <a:xfrm>
            <a:off x="0" y="1"/>
            <a:ext cx="6260905" cy="1350110"/>
          </a:xfrm>
          <a:prstGeom prst="rect">
            <a:avLst/>
          </a:prstGeom>
        </p:spPr>
        <p:txBody>
          <a:bodyPr>
            <a:normAutofit fontScale="7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vi-VN" sz="3200" b="1" i="1">
                <a:solidFill>
                  <a:schemeClr val="bg1"/>
                </a:solidFill>
                <a:latin typeface="Times New Roman" panose="02020603050405020304" pitchFamily="18" charset="0"/>
                <a:cs typeface="Times New Roman" panose="02020603050405020304" pitchFamily="18" charset="0"/>
              </a:rPr>
              <a:t>5. Một Số Giao Diện Chính Của Trang Web</a:t>
            </a:r>
          </a:p>
          <a:p>
            <a:pPr algn="l"/>
            <a:endParaRPr lang="vi-VN" sz="2400" b="1" i="1">
              <a:solidFill>
                <a:schemeClr val="bg1"/>
              </a:solidFill>
              <a:latin typeface="Times New Roman" panose="02020603050405020304" pitchFamily="18" charset="0"/>
              <a:cs typeface="Times New Roman" panose="02020603050405020304" pitchFamily="18" charset="0"/>
            </a:endParaRPr>
          </a:p>
          <a:p>
            <a:pPr algn="l"/>
            <a:endParaRPr lang="vi-VN" sz="2400" b="1" i="1">
              <a:solidFill>
                <a:schemeClr val="bg1"/>
              </a:solidFill>
              <a:latin typeface="Times New Roman" panose="02020603050405020304" pitchFamily="18" charset="0"/>
              <a:cs typeface="Times New Roman" panose="02020603050405020304" pitchFamily="18" charset="0"/>
            </a:endParaRPr>
          </a:p>
          <a:p>
            <a:pPr algn="l"/>
            <a:r>
              <a:rPr lang="vi-VN" sz="2100" b="1" i="1">
                <a:solidFill>
                  <a:schemeClr val="bg1"/>
                </a:solidFill>
                <a:latin typeface="Times New Roman" panose="02020603050405020304" pitchFamily="18" charset="0"/>
                <a:cs typeface="Times New Roman" panose="02020603050405020304" pitchFamily="18" charset="0"/>
              </a:rPr>
              <a:t>			</a:t>
            </a:r>
            <a:r>
              <a:rPr lang="vi-VN" sz="2100" b="1" i="1">
                <a:solidFill>
                  <a:schemeClr val="bg1"/>
                </a:solidFill>
                <a:highlight>
                  <a:srgbClr val="000000"/>
                </a:highlight>
                <a:latin typeface="Times New Roman" panose="02020603050405020304" pitchFamily="18" charset="0"/>
                <a:cs typeface="Times New Roman" panose="02020603050405020304" pitchFamily="18" charset="0"/>
              </a:rPr>
              <a:t>Home</a:t>
            </a:r>
            <a:endParaRPr lang="en-US" sz="2100" b="1" i="1">
              <a:solidFill>
                <a:schemeClr val="bg1"/>
              </a:solidFill>
              <a:highlight>
                <a:srgbClr val="000000"/>
              </a:highligh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40CF4D5-08CA-7C3B-66EB-416BE5630A99}"/>
              </a:ext>
            </a:extLst>
          </p:cNvPr>
          <p:cNvPicPr>
            <a:picLocks noChangeAspect="1"/>
          </p:cNvPicPr>
          <p:nvPr/>
        </p:nvPicPr>
        <p:blipFill>
          <a:blip r:embed="rId3"/>
          <a:stretch>
            <a:fillRect/>
          </a:stretch>
        </p:blipFill>
        <p:spPr>
          <a:xfrm>
            <a:off x="0" y="1508189"/>
            <a:ext cx="9144000" cy="3635311"/>
          </a:xfrm>
          <a:prstGeom prst="rect">
            <a:avLst/>
          </a:prstGeom>
        </p:spPr>
      </p:pic>
    </p:spTree>
    <p:extLst>
      <p:ext uri="{BB962C8B-B14F-4D97-AF65-F5344CB8AC3E}">
        <p14:creationId xmlns:p14="http://schemas.microsoft.com/office/powerpoint/2010/main" val="759156175"/>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23A9C3BF-DC6D-550F-839B-C343D562F2EA}"/>
              </a:ext>
            </a:extLst>
          </p:cNvPr>
          <p:cNvSpPr txBox="1">
            <a:spLocks/>
          </p:cNvSpPr>
          <p:nvPr/>
        </p:nvSpPr>
        <p:spPr>
          <a:xfrm>
            <a:off x="0" y="1"/>
            <a:ext cx="6260905" cy="1350110"/>
          </a:xfrm>
          <a:prstGeom prst="rect">
            <a:avLst/>
          </a:prstGeom>
        </p:spPr>
        <p:txBody>
          <a:bodyPr>
            <a:normAutofit fontScale="7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vi-VN" sz="3200" b="1" i="1">
                <a:solidFill>
                  <a:schemeClr val="bg1"/>
                </a:solidFill>
                <a:latin typeface="Times New Roman" panose="02020603050405020304" pitchFamily="18" charset="0"/>
                <a:cs typeface="Times New Roman" panose="02020603050405020304" pitchFamily="18" charset="0"/>
              </a:rPr>
              <a:t>5. Một Số Giao Diện Chính Của Trang Web</a:t>
            </a:r>
          </a:p>
          <a:p>
            <a:pPr algn="l"/>
            <a:endParaRPr lang="vi-VN" sz="2400" b="1" i="1">
              <a:solidFill>
                <a:schemeClr val="bg1"/>
              </a:solidFill>
              <a:latin typeface="Times New Roman" panose="02020603050405020304" pitchFamily="18" charset="0"/>
              <a:cs typeface="Times New Roman" panose="02020603050405020304" pitchFamily="18" charset="0"/>
            </a:endParaRPr>
          </a:p>
          <a:p>
            <a:pPr algn="l"/>
            <a:endParaRPr lang="vi-VN" sz="2400" b="1" i="1">
              <a:solidFill>
                <a:schemeClr val="bg1"/>
              </a:solidFill>
              <a:latin typeface="Times New Roman" panose="02020603050405020304" pitchFamily="18" charset="0"/>
              <a:cs typeface="Times New Roman" panose="02020603050405020304" pitchFamily="18" charset="0"/>
            </a:endParaRPr>
          </a:p>
          <a:p>
            <a:pPr algn="l"/>
            <a:r>
              <a:rPr lang="vi-VN" sz="2100" b="1" i="1">
                <a:solidFill>
                  <a:schemeClr val="bg1"/>
                </a:solidFill>
                <a:latin typeface="Times New Roman" panose="02020603050405020304" pitchFamily="18" charset="0"/>
                <a:cs typeface="Times New Roman" panose="02020603050405020304" pitchFamily="18" charset="0"/>
              </a:rPr>
              <a:t>		</a:t>
            </a:r>
            <a:r>
              <a:rPr lang="vi-VN" sz="2100" b="1" i="1">
                <a:solidFill>
                  <a:schemeClr val="bg1"/>
                </a:solidFill>
                <a:highlight>
                  <a:srgbClr val="000000"/>
                </a:highlight>
                <a:latin typeface="Times New Roman" panose="02020603050405020304" pitchFamily="18" charset="0"/>
                <a:cs typeface="Times New Roman" panose="02020603050405020304" pitchFamily="18" charset="0"/>
              </a:rPr>
              <a:t>Phân quyền bằng SignUP</a:t>
            </a:r>
            <a:endParaRPr lang="en-US" sz="2100" b="1" i="1">
              <a:solidFill>
                <a:schemeClr val="bg1"/>
              </a:solidFill>
              <a:highlight>
                <a:srgbClr val="000000"/>
              </a:highligh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EB63A14-3105-D87E-BD51-F7FE5FA690D4}"/>
              </a:ext>
            </a:extLst>
          </p:cNvPr>
          <p:cNvPicPr>
            <a:picLocks noChangeAspect="1"/>
          </p:cNvPicPr>
          <p:nvPr/>
        </p:nvPicPr>
        <p:blipFill>
          <a:blip r:embed="rId3"/>
          <a:stretch>
            <a:fillRect/>
          </a:stretch>
        </p:blipFill>
        <p:spPr>
          <a:xfrm>
            <a:off x="2304133" y="1502815"/>
            <a:ext cx="3956772" cy="3640685"/>
          </a:xfrm>
          <a:prstGeom prst="rect">
            <a:avLst/>
          </a:prstGeom>
        </p:spPr>
      </p:pic>
    </p:spTree>
    <p:extLst>
      <p:ext uri="{BB962C8B-B14F-4D97-AF65-F5344CB8AC3E}">
        <p14:creationId xmlns:p14="http://schemas.microsoft.com/office/powerpoint/2010/main" val="145585351"/>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628</Words>
  <Application>Microsoft Office PowerPoint</Application>
  <PresentationFormat>On-screen Show (16:9)</PresentationFormat>
  <Paragraphs>61</Paragraphs>
  <Slides>14</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Times New Roman</vt:lpstr>
      <vt:lpstr>Wingdings</vt:lpstr>
      <vt:lpstr>Office Theme</vt:lpstr>
      <vt:lpstr>Môn Phát Triển Ứng Dụng</vt:lpstr>
      <vt:lpstr>PowerPoint Presentation</vt:lpstr>
      <vt:lpstr>1. Giới Thiệu Trang Web</vt:lpstr>
      <vt:lpstr>2. Biểu đồ Use Case</vt:lpstr>
      <vt:lpstr>3. Biểu Đồ Thể Hiện Mối Quan Hệ Giữa Các Table Data</vt:lpstr>
      <vt:lpstr>4. Giới Thiệu Công Nghệ Sử Dụng</vt:lpstr>
      <vt:lpstr>PowerPoint Presentation</vt:lpstr>
      <vt:lpstr>PowerPoint Presentation</vt:lpstr>
      <vt:lpstr>PowerPoint Presentation</vt:lpstr>
      <vt:lpstr>PowerPoint Presentation</vt:lpstr>
      <vt:lpstr>PowerPoint Presentation</vt:lpstr>
      <vt:lpstr>PowerPoint Presentation</vt:lpstr>
      <vt:lpstr>6. Kết quả và Đánh Giá</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2023-05-29T15:02:33Z</dcterms:modified>
</cp:coreProperties>
</file>